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sldIdLst>
    <p:sldId id="256" r:id="rId2"/>
    <p:sldId id="257" r:id="rId3"/>
    <p:sldId id="269" r:id="rId4"/>
    <p:sldId id="259" r:id="rId5"/>
    <p:sldId id="266" r:id="rId6"/>
    <p:sldId id="261" r:id="rId7"/>
    <p:sldId id="260" r:id="rId8"/>
    <p:sldId id="268" r:id="rId9"/>
    <p:sldId id="262" r:id="rId10"/>
    <p:sldId id="265" r:id="rId11"/>
    <p:sldId id="264" r:id="rId12"/>
    <p:sldId id="258" r:id="rId13"/>
    <p:sldId id="267" r:id="rId14"/>
    <p:sldId id="270" r:id="rId15"/>
    <p:sldId id="263"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70F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9" d="100"/>
          <a:sy n="69" d="100"/>
        </p:scale>
        <p:origin x="6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E2A11E-AFC2-4BB6-B963-988DFB31D5D2}" type="datetimeFigureOut">
              <a:rPr lang="en-US" smtClean="0"/>
              <a:t>1/24/2019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A0B69-66A1-4051-BD0A-EEE2F5029EA1}" type="slidenum">
              <a:rPr lang="en-US" smtClean="0"/>
              <a:t>‹#›</a:t>
            </a:fld>
            <a:endParaRPr lang="en-US"/>
          </a:p>
        </p:txBody>
      </p:sp>
    </p:spTree>
    <p:extLst>
      <p:ext uri="{BB962C8B-B14F-4D97-AF65-F5344CB8AC3E}">
        <p14:creationId xmlns:p14="http://schemas.microsoft.com/office/powerpoint/2010/main" val="4141983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grpSp>
        <p:nvGrpSpPr>
          <p:cNvPr id="3082" name="Group 10">
            <a:extLst>
              <a:ext uri="{FF2B5EF4-FFF2-40B4-BE49-F238E27FC236}">
                <a16:creationId xmlns:a16="http://schemas.microsoft.com/office/drawing/2014/main" id="{EAF99531-8C81-4B56-A645-CAD90DF5C64C}"/>
              </a:ext>
            </a:extLst>
          </p:cNvPr>
          <p:cNvGrpSpPr>
            <a:grpSpLocks/>
          </p:cNvGrpSpPr>
          <p:nvPr/>
        </p:nvGrpSpPr>
        <p:grpSpPr bwMode="auto">
          <a:xfrm>
            <a:off x="-1035050" y="1552575"/>
            <a:ext cx="10179050" cy="5305425"/>
            <a:chOff x="-652" y="978"/>
            <a:chExt cx="6412" cy="3342"/>
          </a:xfrm>
        </p:grpSpPr>
        <p:sp>
          <p:nvSpPr>
            <p:cNvPr id="3075" name="Freeform 3">
              <a:extLst>
                <a:ext uri="{FF2B5EF4-FFF2-40B4-BE49-F238E27FC236}">
                  <a16:creationId xmlns:a16="http://schemas.microsoft.com/office/drawing/2014/main" id="{0B878F22-0CAE-49BE-A6DC-65C23EE4DDB7}"/>
                </a:ext>
              </a:extLst>
            </p:cNvPr>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 name="Arc 4">
              <a:extLst>
                <a:ext uri="{FF2B5EF4-FFF2-40B4-BE49-F238E27FC236}">
                  <a16:creationId xmlns:a16="http://schemas.microsoft.com/office/drawing/2014/main" id="{634BCC9A-C9FE-4BE1-A057-573AE97D4B57}"/>
                </a:ext>
              </a:extLst>
            </p:cNvPr>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7" name="Rectangle 5">
            <a:extLst>
              <a:ext uri="{FF2B5EF4-FFF2-40B4-BE49-F238E27FC236}">
                <a16:creationId xmlns:a16="http://schemas.microsoft.com/office/drawing/2014/main" id="{88202F79-EA69-48F0-AB82-52143E53AFF1}"/>
              </a:ext>
            </a:extLst>
          </p:cNvPr>
          <p:cNvSpPr>
            <a:spLocks noGrp="1" noChangeArrowheads="1"/>
          </p:cNvSpPr>
          <p:nvPr>
            <p:ph type="ctrTitle" sz="quarter"/>
          </p:nvPr>
        </p:nvSpPr>
        <p:spPr>
          <a:xfrm>
            <a:off x="1293813" y="762000"/>
            <a:ext cx="7772400" cy="1143000"/>
          </a:xfrm>
        </p:spPr>
        <p:txBody>
          <a:bodyPr anchor="b"/>
          <a:lstStyle>
            <a:lvl1pPr>
              <a:defRPr>
                <a:effectLst>
                  <a:outerShdw blurRad="38100" dist="38100" dir="2700000" algn="tl">
                    <a:srgbClr val="FFFFFF"/>
                  </a:outerShdw>
                </a:effectLst>
              </a:defRPr>
            </a:lvl1pPr>
          </a:lstStyle>
          <a:p>
            <a:pPr lvl="0"/>
            <a:r>
              <a:rPr lang="en-US" altLang="en-US" noProof="0"/>
              <a:t>Click to edit Master title style</a:t>
            </a:r>
          </a:p>
        </p:txBody>
      </p:sp>
      <p:sp>
        <p:nvSpPr>
          <p:cNvPr id="3078" name="Rectangle 6">
            <a:extLst>
              <a:ext uri="{FF2B5EF4-FFF2-40B4-BE49-F238E27FC236}">
                <a16:creationId xmlns:a16="http://schemas.microsoft.com/office/drawing/2014/main" id="{68405070-BBA3-4FC3-A5BE-15528DA5B653}"/>
              </a:ext>
            </a:extLst>
          </p:cNvPr>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3079" name="Rectangle 7">
            <a:extLst>
              <a:ext uri="{FF2B5EF4-FFF2-40B4-BE49-F238E27FC236}">
                <a16:creationId xmlns:a16="http://schemas.microsoft.com/office/drawing/2014/main" id="{E313A4D8-DA89-4693-9504-23693CE314C2}"/>
              </a:ext>
            </a:extLst>
          </p:cNvPr>
          <p:cNvSpPr>
            <a:spLocks noGrp="1" noChangeArrowheads="1"/>
          </p:cNvSpPr>
          <p:nvPr>
            <p:ph type="dt" sz="quarter" idx="2"/>
          </p:nvPr>
        </p:nvSpPr>
        <p:spPr/>
        <p:txBody>
          <a:bodyPr/>
          <a:lstStyle>
            <a:lvl1pPr>
              <a:defRPr/>
            </a:lvl1pPr>
          </a:lstStyle>
          <a:p>
            <a:endParaRPr lang="en-US" altLang="en-US"/>
          </a:p>
        </p:txBody>
      </p:sp>
      <p:sp>
        <p:nvSpPr>
          <p:cNvPr id="3080" name="Rectangle 8">
            <a:extLst>
              <a:ext uri="{FF2B5EF4-FFF2-40B4-BE49-F238E27FC236}">
                <a16:creationId xmlns:a16="http://schemas.microsoft.com/office/drawing/2014/main" id="{1FD0DF23-B828-40BD-A0C9-F2A54B440DC3}"/>
              </a:ext>
            </a:extLst>
          </p:cNvPr>
          <p:cNvSpPr>
            <a:spLocks noGrp="1" noChangeArrowheads="1"/>
          </p:cNvSpPr>
          <p:nvPr>
            <p:ph type="ftr" sz="quarter" idx="3"/>
          </p:nvPr>
        </p:nvSpPr>
        <p:spPr/>
        <p:txBody>
          <a:bodyPr/>
          <a:lstStyle>
            <a:lvl1pPr>
              <a:defRPr/>
            </a:lvl1pPr>
          </a:lstStyle>
          <a:p>
            <a:endParaRPr lang="en-US" altLang="en-US"/>
          </a:p>
        </p:txBody>
      </p:sp>
      <p:sp>
        <p:nvSpPr>
          <p:cNvPr id="3081" name="Rectangle 9">
            <a:extLst>
              <a:ext uri="{FF2B5EF4-FFF2-40B4-BE49-F238E27FC236}">
                <a16:creationId xmlns:a16="http://schemas.microsoft.com/office/drawing/2014/main" id="{16C649E9-5500-405E-9420-9B69B027032F}"/>
              </a:ext>
            </a:extLst>
          </p:cNvPr>
          <p:cNvSpPr>
            <a:spLocks noGrp="1" noChangeArrowheads="1"/>
          </p:cNvSpPr>
          <p:nvPr>
            <p:ph type="sldNum" sz="quarter" idx="4"/>
          </p:nvPr>
        </p:nvSpPr>
        <p:spPr/>
        <p:txBody>
          <a:bodyPr/>
          <a:lstStyle>
            <a:lvl1pPr>
              <a:defRPr/>
            </a:lvl1pPr>
          </a:lstStyle>
          <a:p>
            <a:fld id="{C92F3B8A-2314-4AAA-971A-0157FDC5D0D6}"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5F061-174D-4D21-AFAE-A7A3F6C063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CCA08A-0FC6-49A3-A9BF-0E4D671C03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0A7D1-40E2-49BB-B35B-F12C510344F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4A32A91-C8CA-47F8-B536-787F418C1E4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F8CB941-3227-4C29-B00A-E0E98144FDC5}"/>
              </a:ext>
            </a:extLst>
          </p:cNvPr>
          <p:cNvSpPr>
            <a:spLocks noGrp="1"/>
          </p:cNvSpPr>
          <p:nvPr>
            <p:ph type="sldNum" sz="quarter" idx="12"/>
          </p:nvPr>
        </p:nvSpPr>
        <p:spPr/>
        <p:txBody>
          <a:bodyPr/>
          <a:lstStyle>
            <a:lvl1pPr>
              <a:defRPr/>
            </a:lvl1pPr>
          </a:lstStyle>
          <a:p>
            <a:fld id="{ABE138FF-3D2A-41B0-9AE6-288CE833BBFD}" type="slidenum">
              <a:rPr lang="en-US" altLang="en-US"/>
              <a:pPr/>
              <a:t>‹#›</a:t>
            </a:fld>
            <a:endParaRPr lang="en-US" altLang="en-US"/>
          </a:p>
        </p:txBody>
      </p:sp>
    </p:spTree>
    <p:extLst>
      <p:ext uri="{BB962C8B-B14F-4D97-AF65-F5344CB8AC3E}">
        <p14:creationId xmlns:p14="http://schemas.microsoft.com/office/powerpoint/2010/main" val="279709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5559A9-AD81-4B40-93C5-68F0118A46BC}"/>
              </a:ext>
            </a:extLst>
          </p:cNvPr>
          <p:cNvSpPr>
            <a:spLocks noGrp="1"/>
          </p:cNvSpPr>
          <p:nvPr>
            <p:ph type="title" orient="vert"/>
          </p:nvPr>
        </p:nvSpPr>
        <p:spPr>
          <a:xfrm>
            <a:off x="6572250" y="609600"/>
            <a:ext cx="1962150" cy="5181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BEF4A0-8F9C-4A0F-A459-1410CFEE8A39}"/>
              </a:ext>
            </a:extLst>
          </p:cNvPr>
          <p:cNvSpPr>
            <a:spLocks noGrp="1"/>
          </p:cNvSpPr>
          <p:nvPr>
            <p:ph type="body" orient="vert" idx="1"/>
          </p:nvPr>
        </p:nvSpPr>
        <p:spPr>
          <a:xfrm>
            <a:off x="685800" y="609600"/>
            <a:ext cx="5734050" cy="5181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4E39E-BFA3-41D3-B94C-0052265A6CA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E438C0B-6EF8-45DB-A5B8-F65D80245E7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2AC516E-38FC-4C13-9A01-925C016FC391}"/>
              </a:ext>
            </a:extLst>
          </p:cNvPr>
          <p:cNvSpPr>
            <a:spLocks noGrp="1"/>
          </p:cNvSpPr>
          <p:nvPr>
            <p:ph type="sldNum" sz="quarter" idx="12"/>
          </p:nvPr>
        </p:nvSpPr>
        <p:spPr/>
        <p:txBody>
          <a:bodyPr/>
          <a:lstStyle>
            <a:lvl1pPr>
              <a:defRPr/>
            </a:lvl1pPr>
          </a:lstStyle>
          <a:p>
            <a:fld id="{A5D14F57-F55B-4C6E-B111-D289D4DFAEE8}" type="slidenum">
              <a:rPr lang="en-US" altLang="en-US"/>
              <a:pPr/>
              <a:t>‹#›</a:t>
            </a:fld>
            <a:endParaRPr lang="en-US" altLang="en-US"/>
          </a:p>
        </p:txBody>
      </p:sp>
    </p:spTree>
    <p:extLst>
      <p:ext uri="{BB962C8B-B14F-4D97-AF65-F5344CB8AC3E}">
        <p14:creationId xmlns:p14="http://schemas.microsoft.com/office/powerpoint/2010/main" val="4274012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60547-B2BE-4061-A9F9-0869D80D4241}"/>
              </a:ext>
            </a:extLst>
          </p:cNvPr>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a:extLst>
              <a:ext uri="{FF2B5EF4-FFF2-40B4-BE49-F238E27FC236}">
                <a16:creationId xmlns:a16="http://schemas.microsoft.com/office/drawing/2014/main" id="{773F0552-63B2-475F-AA1F-56F8DB045EA9}"/>
              </a:ext>
            </a:extLst>
          </p:cNvPr>
          <p:cNvSpPr>
            <a:spLocks noGrp="1"/>
          </p:cNvSpPr>
          <p:nvPr>
            <p:ph type="chart" idx="1"/>
          </p:nvPr>
        </p:nvSpPr>
        <p:spPr>
          <a:xfrm>
            <a:off x="685800" y="1981200"/>
            <a:ext cx="7848600" cy="3810000"/>
          </a:xfrm>
        </p:spPr>
        <p:txBody>
          <a:bodyPr/>
          <a:lstStyle/>
          <a:p>
            <a:endParaRPr lang="en-US"/>
          </a:p>
        </p:txBody>
      </p:sp>
      <p:sp>
        <p:nvSpPr>
          <p:cNvPr id="4" name="Date Placeholder 3">
            <a:extLst>
              <a:ext uri="{FF2B5EF4-FFF2-40B4-BE49-F238E27FC236}">
                <a16:creationId xmlns:a16="http://schemas.microsoft.com/office/drawing/2014/main" id="{5076A868-8BE7-4B49-8DDF-000E702CE3AF}"/>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0CDAFCB-741A-462F-B4FF-392F7EC436A3}"/>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5F3B68-83E1-45C8-A0CF-AE871A836C12}"/>
              </a:ext>
            </a:extLst>
          </p:cNvPr>
          <p:cNvSpPr>
            <a:spLocks noGrp="1"/>
          </p:cNvSpPr>
          <p:nvPr>
            <p:ph type="sldNum" sz="quarter" idx="12"/>
          </p:nvPr>
        </p:nvSpPr>
        <p:spPr>
          <a:xfrm>
            <a:off x="6553200" y="6248400"/>
            <a:ext cx="1905000" cy="457200"/>
          </a:xfrm>
        </p:spPr>
        <p:txBody>
          <a:bodyPr/>
          <a:lstStyle>
            <a:lvl1pPr>
              <a:defRPr/>
            </a:lvl1pPr>
          </a:lstStyle>
          <a:p>
            <a:fld id="{2A289488-5650-4F44-AC83-D23E433FC746}" type="slidenum">
              <a:rPr lang="en-US" altLang="en-US"/>
              <a:pPr/>
              <a:t>‹#›</a:t>
            </a:fld>
            <a:endParaRPr lang="en-US" altLang="en-US"/>
          </a:p>
        </p:txBody>
      </p:sp>
    </p:spTree>
    <p:extLst>
      <p:ext uri="{BB962C8B-B14F-4D97-AF65-F5344CB8AC3E}">
        <p14:creationId xmlns:p14="http://schemas.microsoft.com/office/powerpoint/2010/main" val="2675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00B52-0909-40E4-BE73-379BC59BF3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4C1714-5057-411E-A6C9-FBC0230BA9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AFEF5-ED09-43D0-B764-906FF832EC5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CEB7049-6158-4F95-8892-A90E286A50C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7E1024A-A46C-494D-A752-C11FC66A08D0}"/>
              </a:ext>
            </a:extLst>
          </p:cNvPr>
          <p:cNvSpPr>
            <a:spLocks noGrp="1"/>
          </p:cNvSpPr>
          <p:nvPr>
            <p:ph type="sldNum" sz="quarter" idx="12"/>
          </p:nvPr>
        </p:nvSpPr>
        <p:spPr/>
        <p:txBody>
          <a:bodyPr/>
          <a:lstStyle>
            <a:lvl1pPr>
              <a:defRPr/>
            </a:lvl1pPr>
          </a:lstStyle>
          <a:p>
            <a:fld id="{930285D2-3F2B-4D08-AAA9-D665253020D2}" type="slidenum">
              <a:rPr lang="en-US" altLang="en-US"/>
              <a:pPr/>
              <a:t>‹#›</a:t>
            </a:fld>
            <a:endParaRPr lang="en-US" altLang="en-US"/>
          </a:p>
        </p:txBody>
      </p:sp>
    </p:spTree>
    <p:extLst>
      <p:ext uri="{BB962C8B-B14F-4D97-AF65-F5344CB8AC3E}">
        <p14:creationId xmlns:p14="http://schemas.microsoft.com/office/powerpoint/2010/main" val="25575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9C083-0B8D-44B4-80DC-E6055C7AE03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B0CABD-BADA-43F7-8409-7CAB56C9668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378F2480-2504-4FAD-992C-CAC270A8601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F15C4F5-EFD6-4BFD-B2E0-F4A45B826F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8AFF171-7FFE-4015-BB1A-1C25C69CCCA8}"/>
              </a:ext>
            </a:extLst>
          </p:cNvPr>
          <p:cNvSpPr>
            <a:spLocks noGrp="1"/>
          </p:cNvSpPr>
          <p:nvPr>
            <p:ph type="sldNum" sz="quarter" idx="12"/>
          </p:nvPr>
        </p:nvSpPr>
        <p:spPr/>
        <p:txBody>
          <a:bodyPr/>
          <a:lstStyle>
            <a:lvl1pPr>
              <a:defRPr/>
            </a:lvl1pPr>
          </a:lstStyle>
          <a:p>
            <a:fld id="{AF951C1E-F24F-4A8E-A8CA-AC8F3D5BAD85}" type="slidenum">
              <a:rPr lang="en-US" altLang="en-US"/>
              <a:pPr/>
              <a:t>‹#›</a:t>
            </a:fld>
            <a:endParaRPr lang="en-US" altLang="en-US"/>
          </a:p>
        </p:txBody>
      </p:sp>
    </p:spTree>
    <p:extLst>
      <p:ext uri="{BB962C8B-B14F-4D97-AF65-F5344CB8AC3E}">
        <p14:creationId xmlns:p14="http://schemas.microsoft.com/office/powerpoint/2010/main" val="1089133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AF5F-FD31-4D6A-BD40-C979240A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58656C-AAEA-40AE-B8E2-958B82F03F54}"/>
              </a:ext>
            </a:extLst>
          </p:cNvPr>
          <p:cNvSpPr>
            <a:spLocks noGrp="1"/>
          </p:cNvSpPr>
          <p:nvPr>
            <p:ph sz="half" idx="1"/>
          </p:nvPr>
        </p:nvSpPr>
        <p:spPr>
          <a:xfrm>
            <a:off x="685800" y="1981200"/>
            <a:ext cx="3848100" cy="381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133259-C179-4C31-A976-5FA2CDFC3621}"/>
              </a:ext>
            </a:extLst>
          </p:cNvPr>
          <p:cNvSpPr>
            <a:spLocks noGrp="1"/>
          </p:cNvSpPr>
          <p:nvPr>
            <p:ph sz="half" idx="2"/>
          </p:nvPr>
        </p:nvSpPr>
        <p:spPr>
          <a:xfrm>
            <a:off x="4686300" y="1981200"/>
            <a:ext cx="3848100" cy="381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FA601C-9B49-441D-8468-70F63364E8D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86A72B-217E-4507-BFD7-63DB4245DF2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FFC181F-A8E5-4EEC-AE60-61242034CA6F}"/>
              </a:ext>
            </a:extLst>
          </p:cNvPr>
          <p:cNvSpPr>
            <a:spLocks noGrp="1"/>
          </p:cNvSpPr>
          <p:nvPr>
            <p:ph type="sldNum" sz="quarter" idx="12"/>
          </p:nvPr>
        </p:nvSpPr>
        <p:spPr/>
        <p:txBody>
          <a:bodyPr/>
          <a:lstStyle>
            <a:lvl1pPr>
              <a:defRPr/>
            </a:lvl1pPr>
          </a:lstStyle>
          <a:p>
            <a:fld id="{6251D7A2-51DE-4FB7-A312-BE86C5592E5D}" type="slidenum">
              <a:rPr lang="en-US" altLang="en-US"/>
              <a:pPr/>
              <a:t>‹#›</a:t>
            </a:fld>
            <a:endParaRPr lang="en-US" altLang="en-US"/>
          </a:p>
        </p:txBody>
      </p:sp>
    </p:spTree>
    <p:extLst>
      <p:ext uri="{BB962C8B-B14F-4D97-AF65-F5344CB8AC3E}">
        <p14:creationId xmlns:p14="http://schemas.microsoft.com/office/powerpoint/2010/main" val="196039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4C649-47F6-4C49-AE84-15D72F7AA2B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8B156B-FA41-4025-94F0-85A25003B5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9309F6A-9731-47CF-8C73-49C49D12FF10}"/>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F5553E-3DE7-4598-B4D5-5DBBEF7BD2B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B4DE8D-47BF-4211-8698-BEF86465BC86}"/>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1524A5-A1B8-4763-BDC6-452F50A1BAF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C471ED5E-551D-4CDD-9B13-E661994D5B42}"/>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06F175B3-0BA8-40E4-827E-FD78861B7BE1}"/>
              </a:ext>
            </a:extLst>
          </p:cNvPr>
          <p:cNvSpPr>
            <a:spLocks noGrp="1"/>
          </p:cNvSpPr>
          <p:nvPr>
            <p:ph type="sldNum" sz="quarter" idx="12"/>
          </p:nvPr>
        </p:nvSpPr>
        <p:spPr/>
        <p:txBody>
          <a:bodyPr/>
          <a:lstStyle>
            <a:lvl1pPr>
              <a:defRPr/>
            </a:lvl1pPr>
          </a:lstStyle>
          <a:p>
            <a:fld id="{844D0BDC-A6D1-41EF-A904-4377F21A81AF}" type="slidenum">
              <a:rPr lang="en-US" altLang="en-US"/>
              <a:pPr/>
              <a:t>‹#›</a:t>
            </a:fld>
            <a:endParaRPr lang="en-US" altLang="en-US"/>
          </a:p>
        </p:txBody>
      </p:sp>
    </p:spTree>
    <p:extLst>
      <p:ext uri="{BB962C8B-B14F-4D97-AF65-F5344CB8AC3E}">
        <p14:creationId xmlns:p14="http://schemas.microsoft.com/office/powerpoint/2010/main" val="301143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7C4BB-97C8-480D-9F11-73ED9FAEF8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CBC535-F8EC-4337-AC90-105AF8F00899}"/>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4E76AD3B-BBBD-419C-9DCC-51A3826516B5}"/>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42C3114-685B-4BCD-9951-87028DAF22E7}"/>
              </a:ext>
            </a:extLst>
          </p:cNvPr>
          <p:cNvSpPr>
            <a:spLocks noGrp="1"/>
          </p:cNvSpPr>
          <p:nvPr>
            <p:ph type="sldNum" sz="quarter" idx="12"/>
          </p:nvPr>
        </p:nvSpPr>
        <p:spPr/>
        <p:txBody>
          <a:bodyPr/>
          <a:lstStyle>
            <a:lvl1pPr>
              <a:defRPr/>
            </a:lvl1pPr>
          </a:lstStyle>
          <a:p>
            <a:fld id="{98A4B696-14AC-47BF-B3C8-059D3AA1EF4C}" type="slidenum">
              <a:rPr lang="en-US" altLang="en-US"/>
              <a:pPr/>
              <a:t>‹#›</a:t>
            </a:fld>
            <a:endParaRPr lang="en-US" altLang="en-US"/>
          </a:p>
        </p:txBody>
      </p:sp>
    </p:spTree>
    <p:extLst>
      <p:ext uri="{BB962C8B-B14F-4D97-AF65-F5344CB8AC3E}">
        <p14:creationId xmlns:p14="http://schemas.microsoft.com/office/powerpoint/2010/main" val="23434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E40D7C-B457-472E-89F6-4559BA0F85D4}"/>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0751389-7CD4-43EA-9652-4CB2DF3B66F2}"/>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2253429-23F0-49B3-9D3E-FC5AA51F5A21}"/>
              </a:ext>
            </a:extLst>
          </p:cNvPr>
          <p:cNvSpPr>
            <a:spLocks noGrp="1"/>
          </p:cNvSpPr>
          <p:nvPr>
            <p:ph type="sldNum" sz="quarter" idx="12"/>
          </p:nvPr>
        </p:nvSpPr>
        <p:spPr/>
        <p:txBody>
          <a:bodyPr/>
          <a:lstStyle>
            <a:lvl1pPr>
              <a:defRPr/>
            </a:lvl1pPr>
          </a:lstStyle>
          <a:p>
            <a:fld id="{9C1B4A5D-E17B-4142-B812-ADEE1BC25E01}" type="slidenum">
              <a:rPr lang="en-US" altLang="en-US"/>
              <a:pPr/>
              <a:t>‹#›</a:t>
            </a:fld>
            <a:endParaRPr lang="en-US" altLang="en-US"/>
          </a:p>
        </p:txBody>
      </p:sp>
    </p:spTree>
    <p:extLst>
      <p:ext uri="{BB962C8B-B14F-4D97-AF65-F5344CB8AC3E}">
        <p14:creationId xmlns:p14="http://schemas.microsoft.com/office/powerpoint/2010/main" val="83089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CC4D7-BD13-4636-8D54-04748B6DD23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9860C8-7EC7-4871-B1EA-15CFD1F325F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8DCF2D-31CB-47BB-8413-4C7504E77BF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540C50-A717-4AAF-B8C5-7DB9978BB81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E934D80-0C29-46E2-9C5B-3341D056584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445FB5B-27CB-4ACD-BDD1-774DC5494EA4}"/>
              </a:ext>
            </a:extLst>
          </p:cNvPr>
          <p:cNvSpPr>
            <a:spLocks noGrp="1"/>
          </p:cNvSpPr>
          <p:nvPr>
            <p:ph type="sldNum" sz="quarter" idx="12"/>
          </p:nvPr>
        </p:nvSpPr>
        <p:spPr/>
        <p:txBody>
          <a:bodyPr/>
          <a:lstStyle>
            <a:lvl1pPr>
              <a:defRPr/>
            </a:lvl1pPr>
          </a:lstStyle>
          <a:p>
            <a:fld id="{761053B3-AEEB-4663-8F02-9EC7D5C6044E}" type="slidenum">
              <a:rPr lang="en-US" altLang="en-US"/>
              <a:pPr/>
              <a:t>‹#›</a:t>
            </a:fld>
            <a:endParaRPr lang="en-US" altLang="en-US"/>
          </a:p>
        </p:txBody>
      </p:sp>
    </p:spTree>
    <p:extLst>
      <p:ext uri="{BB962C8B-B14F-4D97-AF65-F5344CB8AC3E}">
        <p14:creationId xmlns:p14="http://schemas.microsoft.com/office/powerpoint/2010/main" val="531086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694D-115F-488F-9FCE-C4F60185CAE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5842F0-4A4A-4177-8F86-00593CFC102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9245BA-74BE-46A6-803B-35B62EE98A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2A61C3-60D8-497E-AD60-DD58B775B2C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B4249F6-BE54-4838-B388-272FB7ABE95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560A013-1B4A-4D32-AF73-0BFE04A399F1}"/>
              </a:ext>
            </a:extLst>
          </p:cNvPr>
          <p:cNvSpPr>
            <a:spLocks noGrp="1"/>
          </p:cNvSpPr>
          <p:nvPr>
            <p:ph type="sldNum" sz="quarter" idx="12"/>
          </p:nvPr>
        </p:nvSpPr>
        <p:spPr/>
        <p:txBody>
          <a:bodyPr/>
          <a:lstStyle>
            <a:lvl1pPr>
              <a:defRPr/>
            </a:lvl1pPr>
          </a:lstStyle>
          <a:p>
            <a:fld id="{BBFA1D6D-B08C-405D-BB8E-C861F8D1592B}" type="slidenum">
              <a:rPr lang="en-US" altLang="en-US"/>
              <a:pPr/>
              <a:t>‹#›</a:t>
            </a:fld>
            <a:endParaRPr lang="en-US" altLang="en-US"/>
          </a:p>
        </p:txBody>
      </p:sp>
    </p:spTree>
    <p:extLst>
      <p:ext uri="{BB962C8B-B14F-4D97-AF65-F5344CB8AC3E}">
        <p14:creationId xmlns:p14="http://schemas.microsoft.com/office/powerpoint/2010/main" val="132672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8" name="Group 10">
            <a:extLst>
              <a:ext uri="{FF2B5EF4-FFF2-40B4-BE49-F238E27FC236}">
                <a16:creationId xmlns:a16="http://schemas.microsoft.com/office/drawing/2014/main" id="{4549CC99-B412-41E3-83F6-73A6103C83DF}"/>
              </a:ext>
            </a:extLst>
          </p:cNvPr>
          <p:cNvGrpSpPr>
            <a:grpSpLocks/>
          </p:cNvGrpSpPr>
          <p:nvPr/>
        </p:nvGrpSpPr>
        <p:grpSpPr bwMode="auto">
          <a:xfrm>
            <a:off x="0" y="1588"/>
            <a:ext cx="9132888" cy="6845300"/>
            <a:chOff x="0" y="1"/>
            <a:chExt cx="5753" cy="4312"/>
          </a:xfrm>
        </p:grpSpPr>
        <p:sp>
          <p:nvSpPr>
            <p:cNvPr id="2051" name="Freeform 3">
              <a:extLst>
                <a:ext uri="{FF2B5EF4-FFF2-40B4-BE49-F238E27FC236}">
                  <a16:creationId xmlns:a16="http://schemas.microsoft.com/office/drawing/2014/main" id="{647B99E5-024A-481C-A775-B2646447C6A5}"/>
                </a:ext>
              </a:extLst>
            </p:cNvPr>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2" name="Arc 4">
              <a:extLst>
                <a:ext uri="{FF2B5EF4-FFF2-40B4-BE49-F238E27FC236}">
                  <a16:creationId xmlns:a16="http://schemas.microsoft.com/office/drawing/2014/main" id="{40443E91-CC36-463B-B937-9F66697CEDF1}"/>
                </a:ext>
              </a:extLst>
            </p:cNvPr>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3" name="Rectangle 5">
            <a:extLst>
              <a:ext uri="{FF2B5EF4-FFF2-40B4-BE49-F238E27FC236}">
                <a16:creationId xmlns:a16="http://schemas.microsoft.com/office/drawing/2014/main" id="{B9FC26B7-494B-45F2-8355-7B64812F2D2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5" name="Rectangle 7">
            <a:extLst>
              <a:ext uri="{FF2B5EF4-FFF2-40B4-BE49-F238E27FC236}">
                <a16:creationId xmlns:a16="http://schemas.microsoft.com/office/drawing/2014/main" id="{A6ADB5C0-8CA8-40C4-9A2B-872A19344F16}"/>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endParaRPr lang="en-US" altLang="en-US"/>
          </a:p>
        </p:txBody>
      </p:sp>
      <p:sp>
        <p:nvSpPr>
          <p:cNvPr id="2056" name="Rectangle 8">
            <a:extLst>
              <a:ext uri="{FF2B5EF4-FFF2-40B4-BE49-F238E27FC236}">
                <a16:creationId xmlns:a16="http://schemas.microsoft.com/office/drawing/2014/main" id="{3CAB9EEE-DB00-4EDF-B8F2-E12B67158E1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endParaRPr lang="en-US" altLang="en-US"/>
          </a:p>
        </p:txBody>
      </p:sp>
      <p:sp>
        <p:nvSpPr>
          <p:cNvPr id="2057" name="Rectangle 9">
            <a:extLst>
              <a:ext uri="{FF2B5EF4-FFF2-40B4-BE49-F238E27FC236}">
                <a16:creationId xmlns:a16="http://schemas.microsoft.com/office/drawing/2014/main" id="{77C37DA6-773B-46FE-8959-B8DF0E48DD0F}"/>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fld id="{A535B356-EF49-41D8-AB69-038D33793B37}" type="slidenum">
              <a:rPr lang="en-US" altLang="en-US"/>
              <a:pPr/>
              <a:t>‹#›</a:t>
            </a:fld>
            <a:endParaRPr lang="en-US" altLang="en-US"/>
          </a:p>
        </p:txBody>
      </p:sp>
      <p:sp>
        <p:nvSpPr>
          <p:cNvPr id="2059" name="Rectangle 11">
            <a:extLst>
              <a:ext uri="{FF2B5EF4-FFF2-40B4-BE49-F238E27FC236}">
                <a16:creationId xmlns:a16="http://schemas.microsoft.com/office/drawing/2014/main" id="{94C6B4F3-C88D-4446-874E-DF990D306408}"/>
              </a:ext>
            </a:extLst>
          </p:cNvPr>
          <p:cNvSpPr>
            <a:spLocks noGrp="1" noChangeArrowheads="1"/>
          </p:cNvSpPr>
          <p:nvPr>
            <p:ph type="body" idx="1"/>
          </p:nvPr>
        </p:nvSpPr>
        <p:spPr bwMode="auto">
          <a:xfrm>
            <a:off x="685800" y="1981200"/>
            <a:ext cx="7848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2061" name="Picture 13" descr="C:\Documents and Settings\Thomas Crowder\Desktop\nbabanner.gif">
            <a:extLst>
              <a:ext uri="{FF2B5EF4-FFF2-40B4-BE49-F238E27FC236}">
                <a16:creationId xmlns:a16="http://schemas.microsoft.com/office/drawing/2014/main" id="{B68A8812-0ED5-4E9D-8716-D07C3AEE0D09}"/>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3200" y="5867400"/>
            <a:ext cx="2182813" cy="84613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i="1" kern="1200">
          <a:solidFill>
            <a:srgbClr val="990099"/>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i="1">
          <a:solidFill>
            <a:srgbClr val="990099"/>
          </a:solidFill>
          <a:effectLst>
            <a:outerShdw blurRad="38100" dist="38100" dir="2700000" algn="tl">
              <a:srgbClr val="C0C0C0"/>
            </a:outerShdw>
          </a:effectLst>
          <a:latin typeface="Arial" panose="020B0604020202020204" pitchFamily="34" charset="0"/>
        </a:defRPr>
      </a:lvl2pPr>
      <a:lvl3pPr algn="ctr" rtl="0" fontAlgn="base">
        <a:spcBef>
          <a:spcPct val="0"/>
        </a:spcBef>
        <a:spcAft>
          <a:spcPct val="0"/>
        </a:spcAft>
        <a:defRPr sz="4400" i="1">
          <a:solidFill>
            <a:srgbClr val="990099"/>
          </a:solidFill>
          <a:effectLst>
            <a:outerShdw blurRad="38100" dist="38100" dir="2700000" algn="tl">
              <a:srgbClr val="C0C0C0"/>
            </a:outerShdw>
          </a:effectLst>
          <a:latin typeface="Arial" panose="020B0604020202020204" pitchFamily="34" charset="0"/>
        </a:defRPr>
      </a:lvl3pPr>
      <a:lvl4pPr algn="ctr" rtl="0" fontAlgn="base">
        <a:spcBef>
          <a:spcPct val="0"/>
        </a:spcBef>
        <a:spcAft>
          <a:spcPct val="0"/>
        </a:spcAft>
        <a:defRPr sz="4400" i="1">
          <a:solidFill>
            <a:srgbClr val="990099"/>
          </a:solidFill>
          <a:effectLst>
            <a:outerShdw blurRad="38100" dist="38100" dir="2700000" algn="tl">
              <a:srgbClr val="C0C0C0"/>
            </a:outerShdw>
          </a:effectLst>
          <a:latin typeface="Arial" panose="020B0604020202020204" pitchFamily="34" charset="0"/>
        </a:defRPr>
      </a:lvl4pPr>
      <a:lvl5pPr algn="ctr" rtl="0" fontAlgn="base">
        <a:spcBef>
          <a:spcPct val="0"/>
        </a:spcBef>
        <a:spcAft>
          <a:spcPct val="0"/>
        </a:spcAft>
        <a:defRPr sz="4400" i="1">
          <a:solidFill>
            <a:srgbClr val="990099"/>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400" i="1">
          <a:solidFill>
            <a:srgbClr val="990099"/>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400" i="1">
          <a:solidFill>
            <a:srgbClr val="990099"/>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400" i="1">
          <a:solidFill>
            <a:srgbClr val="990099"/>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400" i="1">
          <a:solidFill>
            <a:srgbClr val="990099"/>
          </a:solidFill>
          <a:effectLst>
            <a:outerShdw blurRad="38100" dist="38100" dir="2700000" algn="tl">
              <a:srgbClr val="C0C0C0"/>
            </a:outerShdw>
          </a:effectLst>
          <a:latin typeface="Arial" panose="020B0604020202020204" pitchFamily="34" charset="0"/>
        </a:defRPr>
      </a:lvl9pPr>
    </p:titleStyle>
    <p:bodyStyle>
      <a:lvl1pPr marL="342900" indent="-342900" algn="l" rtl="0" fontAlgn="base">
        <a:spcBef>
          <a:spcPct val="20000"/>
        </a:spcBef>
        <a:spcAft>
          <a:spcPct val="0"/>
        </a:spcAft>
        <a:buClr>
          <a:srgbClr val="990099"/>
        </a:buClr>
        <a:buFont typeface="Wingdings" panose="05000000000000000000" pitchFamily="2" charset="2"/>
        <a:buChar char="§"/>
        <a:defRPr sz="3200" kern="1200">
          <a:solidFill>
            <a:schemeClr val="tx1"/>
          </a:solidFill>
          <a:latin typeface="+mn-lt"/>
          <a:ea typeface="+mn-ea"/>
          <a:cs typeface="+mn-cs"/>
        </a:defRPr>
      </a:lvl1pPr>
      <a:lvl2pPr marL="742950" indent="-285750" algn="l" rtl="0" fontAlgn="base">
        <a:spcBef>
          <a:spcPct val="20000"/>
        </a:spcBef>
        <a:spcAft>
          <a:spcPct val="0"/>
        </a:spcAft>
        <a:buClr>
          <a:srgbClr val="990099"/>
        </a:buClr>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rgbClr val="990099"/>
        </a:buClr>
        <a:buFont typeface="Wingdings" panose="05000000000000000000" pitchFamily="2" charset="2"/>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990099"/>
        </a:buClr>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990099"/>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EBE8449-D8AF-4056-B513-339FE2166FAC}"/>
              </a:ext>
            </a:extLst>
          </p:cNvPr>
          <p:cNvSpPr>
            <a:spLocks noGrp="1" noChangeArrowheads="1"/>
          </p:cNvSpPr>
          <p:nvPr>
            <p:ph type="ctrTitle" sz="quarter"/>
          </p:nvPr>
        </p:nvSpPr>
        <p:spPr>
          <a:xfrm>
            <a:off x="609600" y="3276600"/>
            <a:ext cx="7772400" cy="1143000"/>
          </a:xfrm>
        </p:spPr>
        <p:txBody>
          <a:bodyPr/>
          <a:lstStyle/>
          <a:p>
            <a:r>
              <a:rPr lang="en-US" altLang="en-US" dirty="0">
                <a:solidFill>
                  <a:srgbClr val="0070C0"/>
                </a:solidFill>
                <a:effectLst>
                  <a:outerShdw blurRad="38100" dist="38100" dir="2700000" algn="tl">
                    <a:srgbClr val="C0C0C0"/>
                  </a:outerShdw>
                </a:effectLst>
              </a:rPr>
              <a:t>Investor Presentation Template</a:t>
            </a:r>
          </a:p>
        </p:txBody>
      </p:sp>
      <p:sp>
        <p:nvSpPr>
          <p:cNvPr id="28675" name="Rectangle 3">
            <a:extLst>
              <a:ext uri="{FF2B5EF4-FFF2-40B4-BE49-F238E27FC236}">
                <a16:creationId xmlns:a16="http://schemas.microsoft.com/office/drawing/2014/main" id="{6A938699-8984-42D8-AF0E-E2BA4296693A}"/>
              </a:ext>
            </a:extLst>
          </p:cNvPr>
          <p:cNvSpPr>
            <a:spLocks noGrp="1" noChangeArrowheads="1"/>
          </p:cNvSpPr>
          <p:nvPr>
            <p:ph type="subTitle" sz="quarter" idx="1"/>
          </p:nvPr>
        </p:nvSpPr>
        <p:spPr>
          <a:xfrm>
            <a:off x="533400" y="4724400"/>
            <a:ext cx="8153400" cy="1752600"/>
          </a:xfrm>
        </p:spPr>
        <p:txBody>
          <a:bodyPr/>
          <a:lstStyle/>
          <a:p>
            <a:pPr algn="l"/>
            <a:r>
              <a:rPr lang="en-US" altLang="en-US" sz="2400" dirty="0"/>
              <a:t>These slides outline SOME of the information our NBA members are used to seeing. This format should in no way replace the information contained within your presentations. This background should not be used in your own presentations.</a:t>
            </a:r>
          </a:p>
        </p:txBody>
      </p:sp>
      <p:pic>
        <p:nvPicPr>
          <p:cNvPr id="2" name="Picture 1">
            <a:extLst>
              <a:ext uri="{FF2B5EF4-FFF2-40B4-BE49-F238E27FC236}">
                <a16:creationId xmlns:a16="http://schemas.microsoft.com/office/drawing/2014/main" id="{3E4E66C2-5B04-4FB1-9446-5837FA6F8919}"/>
              </a:ext>
            </a:extLst>
          </p:cNvPr>
          <p:cNvPicPr>
            <a:picLocks noChangeAspect="1"/>
          </p:cNvPicPr>
          <p:nvPr/>
        </p:nvPicPr>
        <p:blipFill>
          <a:blip r:embed="rId2"/>
          <a:stretch>
            <a:fillRect/>
          </a:stretch>
        </p:blipFill>
        <p:spPr>
          <a:xfrm>
            <a:off x="2683971" y="762000"/>
            <a:ext cx="3776057" cy="15679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1EB47AD-7C35-4D8D-889F-AF7D4C83CD2D}"/>
              </a:ext>
            </a:extLst>
          </p:cNvPr>
          <p:cNvSpPr>
            <a:spLocks noGrp="1" noChangeArrowheads="1"/>
          </p:cNvSpPr>
          <p:nvPr>
            <p:ph type="title"/>
          </p:nvPr>
        </p:nvSpPr>
        <p:spPr/>
        <p:txBody>
          <a:bodyPr/>
          <a:lstStyle/>
          <a:p>
            <a:r>
              <a:rPr lang="en-US" altLang="en-US" dirty="0">
                <a:solidFill>
                  <a:srgbClr val="00B0F0"/>
                </a:solidFill>
              </a:rPr>
              <a:t>Go to Market Strategy/ Plan</a:t>
            </a:r>
          </a:p>
        </p:txBody>
      </p:sp>
      <p:sp>
        <p:nvSpPr>
          <p:cNvPr id="41987" name="Rectangle 3">
            <a:extLst>
              <a:ext uri="{FF2B5EF4-FFF2-40B4-BE49-F238E27FC236}">
                <a16:creationId xmlns:a16="http://schemas.microsoft.com/office/drawing/2014/main" id="{3FA43A49-2A9C-4836-83B0-D0E0CD523CBC}"/>
              </a:ext>
            </a:extLst>
          </p:cNvPr>
          <p:cNvSpPr>
            <a:spLocks noGrp="1" noChangeArrowheads="1"/>
          </p:cNvSpPr>
          <p:nvPr>
            <p:ph idx="1"/>
          </p:nvPr>
        </p:nvSpPr>
        <p:spPr/>
        <p:txBody>
          <a:bodyPr/>
          <a:lstStyle/>
          <a:p>
            <a:pPr marL="0" indent="0">
              <a:buClr>
                <a:srgbClr val="0070C0"/>
              </a:buClr>
              <a:buNone/>
            </a:pPr>
            <a:r>
              <a:rPr lang="en-US" altLang="en-US" dirty="0"/>
              <a:t>This can include customer acquisition/product development/marketing &amp; sales timelines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1026">
            <a:extLst>
              <a:ext uri="{FF2B5EF4-FFF2-40B4-BE49-F238E27FC236}">
                <a16:creationId xmlns:a16="http://schemas.microsoft.com/office/drawing/2014/main" id="{1673A9F6-FF3F-43A9-B340-ADA6E4256484}"/>
              </a:ext>
            </a:extLst>
          </p:cNvPr>
          <p:cNvSpPr>
            <a:spLocks noGrp="1" noChangeArrowheads="1"/>
          </p:cNvSpPr>
          <p:nvPr>
            <p:ph type="title"/>
          </p:nvPr>
        </p:nvSpPr>
        <p:spPr/>
        <p:txBody>
          <a:bodyPr/>
          <a:lstStyle/>
          <a:p>
            <a:r>
              <a:rPr lang="en-US" altLang="en-US" dirty="0">
                <a:solidFill>
                  <a:srgbClr val="00B0F0"/>
                </a:solidFill>
              </a:rPr>
              <a:t>Market Traction,</a:t>
            </a:r>
            <a:br>
              <a:rPr lang="en-US" altLang="en-US" dirty="0">
                <a:solidFill>
                  <a:srgbClr val="00B0F0"/>
                </a:solidFill>
              </a:rPr>
            </a:br>
            <a:r>
              <a:rPr lang="en-US" altLang="en-US" dirty="0">
                <a:solidFill>
                  <a:srgbClr val="00B0F0"/>
                </a:solidFill>
              </a:rPr>
              <a:t> Progress Made?</a:t>
            </a:r>
          </a:p>
        </p:txBody>
      </p:sp>
      <p:sp>
        <p:nvSpPr>
          <p:cNvPr id="40963" name="Rectangle 1027">
            <a:extLst>
              <a:ext uri="{FF2B5EF4-FFF2-40B4-BE49-F238E27FC236}">
                <a16:creationId xmlns:a16="http://schemas.microsoft.com/office/drawing/2014/main" id="{036B2928-8426-42D3-A213-572A6AFB1404}"/>
              </a:ext>
            </a:extLst>
          </p:cNvPr>
          <p:cNvSpPr>
            <a:spLocks noGrp="1" noChangeArrowheads="1"/>
          </p:cNvSpPr>
          <p:nvPr>
            <p:ph idx="1"/>
          </p:nvPr>
        </p:nvSpPr>
        <p:spPr/>
        <p:txBody>
          <a:bodyPr/>
          <a:lstStyle/>
          <a:p>
            <a:pPr marL="0" indent="0">
              <a:buClr>
                <a:srgbClr val="0070C0"/>
              </a:buClr>
              <a:buNone/>
            </a:pPr>
            <a:r>
              <a:rPr lang="en-US" altLang="en-US" dirty="0"/>
              <a:t>How far along is your company in the gaining of customers, suppliers, vendors, manufacturers, OEM relationships, partnerships, alliances?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405490-74BC-4497-840B-A821E1EE88D8}"/>
              </a:ext>
            </a:extLst>
          </p:cNvPr>
          <p:cNvSpPr>
            <a:spLocks noGrp="1" noChangeArrowheads="1"/>
          </p:cNvSpPr>
          <p:nvPr>
            <p:ph type="title"/>
          </p:nvPr>
        </p:nvSpPr>
        <p:spPr/>
        <p:txBody>
          <a:bodyPr/>
          <a:lstStyle/>
          <a:p>
            <a:r>
              <a:rPr lang="en-US" altLang="en-US" dirty="0">
                <a:solidFill>
                  <a:srgbClr val="00B0F0"/>
                </a:solidFill>
              </a:rPr>
              <a:t>Management Team or Relevant Experience</a:t>
            </a:r>
          </a:p>
        </p:txBody>
      </p:sp>
      <p:sp>
        <p:nvSpPr>
          <p:cNvPr id="30723" name="Rectangle 3">
            <a:extLst>
              <a:ext uri="{FF2B5EF4-FFF2-40B4-BE49-F238E27FC236}">
                <a16:creationId xmlns:a16="http://schemas.microsoft.com/office/drawing/2014/main" id="{BAE9CD1C-A8AD-4BD7-B6DD-1E73678BC5E3}"/>
              </a:ext>
            </a:extLst>
          </p:cNvPr>
          <p:cNvSpPr>
            <a:spLocks noGrp="1" noChangeArrowheads="1"/>
          </p:cNvSpPr>
          <p:nvPr>
            <p:ph idx="1"/>
          </p:nvPr>
        </p:nvSpPr>
        <p:spPr/>
        <p:txBody>
          <a:bodyPr/>
          <a:lstStyle/>
          <a:p>
            <a:pPr>
              <a:buClr>
                <a:srgbClr val="0070C0"/>
              </a:buClr>
            </a:pPr>
            <a:r>
              <a:rPr lang="en-US" altLang="en-US" dirty="0"/>
              <a:t>What are the backgrounds of your executive team or principals?</a:t>
            </a:r>
          </a:p>
          <a:p>
            <a:pPr>
              <a:buClr>
                <a:srgbClr val="0070C0"/>
              </a:buClr>
            </a:pPr>
            <a:r>
              <a:rPr lang="en-US" altLang="en-US" dirty="0"/>
              <a:t>How are their backgrounds relevant to making your company a success?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916BC50F-312D-4DB1-BABC-2EF24E78542A}"/>
              </a:ext>
            </a:extLst>
          </p:cNvPr>
          <p:cNvSpPr>
            <a:spLocks noGrp="1" noChangeArrowheads="1"/>
          </p:cNvSpPr>
          <p:nvPr>
            <p:ph type="title"/>
          </p:nvPr>
        </p:nvSpPr>
        <p:spPr/>
        <p:txBody>
          <a:bodyPr/>
          <a:lstStyle/>
          <a:p>
            <a:r>
              <a:rPr lang="en-US" altLang="en-US" sz="3600" dirty="0">
                <a:solidFill>
                  <a:srgbClr val="00B0F0"/>
                </a:solidFill>
              </a:rPr>
              <a:t>Immediate Needs of the Company,</a:t>
            </a:r>
            <a:br>
              <a:rPr lang="en-US" altLang="en-US" sz="3600" dirty="0">
                <a:solidFill>
                  <a:srgbClr val="00B0F0"/>
                </a:solidFill>
              </a:rPr>
            </a:br>
            <a:r>
              <a:rPr lang="en-US" altLang="en-US" sz="3600" dirty="0">
                <a:solidFill>
                  <a:srgbClr val="00B0F0"/>
                </a:solidFill>
              </a:rPr>
              <a:t>If Any (optional slide)</a:t>
            </a:r>
          </a:p>
        </p:txBody>
      </p:sp>
      <p:sp>
        <p:nvSpPr>
          <p:cNvPr id="45059" name="Rectangle 3">
            <a:extLst>
              <a:ext uri="{FF2B5EF4-FFF2-40B4-BE49-F238E27FC236}">
                <a16:creationId xmlns:a16="http://schemas.microsoft.com/office/drawing/2014/main" id="{7A009A2F-D2E7-4FB3-9AD9-BC6ADDC11690}"/>
              </a:ext>
            </a:extLst>
          </p:cNvPr>
          <p:cNvSpPr>
            <a:spLocks noGrp="1" noChangeArrowheads="1"/>
          </p:cNvSpPr>
          <p:nvPr>
            <p:ph idx="1"/>
          </p:nvPr>
        </p:nvSpPr>
        <p:spPr/>
        <p:txBody>
          <a:bodyPr/>
          <a:lstStyle/>
          <a:p>
            <a:pPr>
              <a:buClr>
                <a:srgbClr val="0070C0"/>
              </a:buClr>
            </a:pPr>
            <a:r>
              <a:rPr lang="en-US" altLang="en-US" dirty="0"/>
              <a:t>Hire these positions?</a:t>
            </a:r>
          </a:p>
          <a:p>
            <a:pPr>
              <a:buClr>
                <a:srgbClr val="0070C0"/>
              </a:buClr>
            </a:pPr>
            <a:r>
              <a:rPr lang="en-US" altLang="en-US" dirty="0"/>
              <a:t>Develop this technology?</a:t>
            </a:r>
          </a:p>
          <a:p>
            <a:pPr>
              <a:buClr>
                <a:srgbClr val="0070C0"/>
              </a:buClr>
            </a:pPr>
            <a:r>
              <a:rPr lang="en-US" altLang="en-US" dirty="0"/>
              <a:t>Partner with these companies?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D3A4CD41-4C8B-42B7-8449-69C720DFD527}"/>
              </a:ext>
            </a:extLst>
          </p:cNvPr>
          <p:cNvSpPr>
            <a:spLocks noGrp="1" noChangeArrowheads="1"/>
          </p:cNvSpPr>
          <p:nvPr>
            <p:ph type="title"/>
          </p:nvPr>
        </p:nvSpPr>
        <p:spPr/>
        <p:txBody>
          <a:bodyPr/>
          <a:lstStyle/>
          <a:p>
            <a:r>
              <a:rPr lang="en-US" altLang="en-US" sz="3600" dirty="0">
                <a:solidFill>
                  <a:srgbClr val="00B0F0"/>
                </a:solidFill>
              </a:rPr>
              <a:t>Financial Projections</a:t>
            </a:r>
          </a:p>
        </p:txBody>
      </p:sp>
      <p:graphicFrame>
        <p:nvGraphicFramePr>
          <p:cNvPr id="52229" name="Object 5">
            <a:extLst>
              <a:ext uri="{FF2B5EF4-FFF2-40B4-BE49-F238E27FC236}">
                <a16:creationId xmlns:a16="http://schemas.microsoft.com/office/drawing/2014/main" id="{FFC7C112-7A74-4027-998E-7067085F09CA}"/>
              </a:ext>
            </a:extLst>
          </p:cNvPr>
          <p:cNvGraphicFramePr>
            <a:graphicFrameLocks noGrp="1" noChangeAspect="1"/>
          </p:cNvGraphicFramePr>
          <p:nvPr>
            <p:ph type="chart" idx="1"/>
          </p:nvPr>
        </p:nvGraphicFramePr>
        <p:xfrm>
          <a:off x="0" y="1465263"/>
          <a:ext cx="8915400" cy="4325937"/>
        </p:xfrm>
        <a:graphic>
          <a:graphicData uri="http://schemas.openxmlformats.org/presentationml/2006/ole">
            <mc:AlternateContent xmlns:mc="http://schemas.openxmlformats.org/markup-compatibility/2006">
              <mc:Choice xmlns:v="urn:schemas-microsoft-com:vml" Requires="v">
                <p:oleObj spid="_x0000_s52235" name="Chart" r:id="rId3" imgW="7849051" imgH="3810361" progId="MSGraph.Chart.8">
                  <p:embed followColorScheme="full"/>
                </p:oleObj>
              </mc:Choice>
              <mc:Fallback>
                <p:oleObj name="Chart" r:id="rId3" imgW="7849051" imgH="3810361" progId="MSGraph.Chart.8">
                  <p:embed followColorScheme="full"/>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65263"/>
                        <a:ext cx="8915400" cy="4325937"/>
                      </a:xfrm>
                      <a:prstGeom prst="rect">
                        <a:avLst/>
                      </a:prstGeom>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19AE650-5631-4F00-87BA-7936294641E2}"/>
              </a:ext>
            </a:extLst>
          </p:cNvPr>
          <p:cNvSpPr>
            <a:spLocks noGrp="1" noChangeArrowheads="1"/>
          </p:cNvSpPr>
          <p:nvPr>
            <p:ph type="title"/>
          </p:nvPr>
        </p:nvSpPr>
        <p:spPr/>
        <p:txBody>
          <a:bodyPr/>
          <a:lstStyle/>
          <a:p>
            <a:r>
              <a:rPr lang="en-US" altLang="en-US" dirty="0">
                <a:solidFill>
                  <a:srgbClr val="00B0F0"/>
                </a:solidFill>
              </a:rPr>
              <a:t>The Deal</a:t>
            </a:r>
          </a:p>
        </p:txBody>
      </p:sp>
      <p:sp>
        <p:nvSpPr>
          <p:cNvPr id="35843" name="Rectangle 3">
            <a:extLst>
              <a:ext uri="{FF2B5EF4-FFF2-40B4-BE49-F238E27FC236}">
                <a16:creationId xmlns:a16="http://schemas.microsoft.com/office/drawing/2014/main" id="{0E51DEB4-EC13-4AD8-8497-365E4F1C3C6D}"/>
              </a:ext>
            </a:extLst>
          </p:cNvPr>
          <p:cNvSpPr>
            <a:spLocks noGrp="1" noChangeArrowheads="1"/>
          </p:cNvSpPr>
          <p:nvPr>
            <p:ph idx="1"/>
          </p:nvPr>
        </p:nvSpPr>
        <p:spPr/>
        <p:txBody>
          <a:bodyPr/>
          <a:lstStyle/>
          <a:p>
            <a:pPr>
              <a:buClr>
                <a:srgbClr val="0070C0"/>
              </a:buClr>
            </a:pPr>
            <a:r>
              <a:rPr lang="en-US" altLang="en-US" sz="2800" dirty="0"/>
              <a:t>Investment to Date</a:t>
            </a:r>
          </a:p>
          <a:p>
            <a:pPr>
              <a:buClr>
                <a:srgbClr val="0070C0"/>
              </a:buClr>
            </a:pPr>
            <a:r>
              <a:rPr lang="en-US" altLang="en-US" sz="2800" dirty="0"/>
              <a:t>Pre-Money Valuation (what you think your company is worth today)</a:t>
            </a:r>
          </a:p>
          <a:p>
            <a:pPr>
              <a:buClr>
                <a:srgbClr val="0070C0"/>
              </a:buClr>
            </a:pPr>
            <a:r>
              <a:rPr lang="en-US" altLang="en-US" sz="2800" dirty="0"/>
              <a:t>Funds Sought/Needed/Requested</a:t>
            </a:r>
          </a:p>
          <a:p>
            <a:pPr>
              <a:buClr>
                <a:srgbClr val="0070C0"/>
              </a:buClr>
            </a:pPr>
            <a:r>
              <a:rPr lang="en-US" altLang="en-US" sz="2800" dirty="0"/>
              <a:t>Summary Use of Funds</a:t>
            </a:r>
          </a:p>
          <a:p>
            <a:pPr lvl="1">
              <a:buClr>
                <a:srgbClr val="0070C0"/>
              </a:buClr>
            </a:pPr>
            <a:r>
              <a:rPr lang="en-US" altLang="en-US" sz="2400" dirty="0"/>
              <a:t>Use 1</a:t>
            </a:r>
          </a:p>
          <a:p>
            <a:pPr lvl="1">
              <a:buClr>
                <a:srgbClr val="0070C0"/>
              </a:buClr>
            </a:pPr>
            <a:r>
              <a:rPr lang="en-US" altLang="en-US" sz="2400" dirty="0"/>
              <a:t>Use 2</a:t>
            </a:r>
          </a:p>
          <a:p>
            <a:pPr lvl="1">
              <a:buClr>
                <a:srgbClr val="0070C0"/>
              </a:buClr>
            </a:pPr>
            <a:r>
              <a:rPr lang="en-US" altLang="en-US" sz="2400" dirty="0"/>
              <a:t>Use 3</a:t>
            </a:r>
          </a:p>
          <a:p>
            <a:endParaRPr lang="en-US"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58758DA-E9DF-4DB5-AD6F-85F8AD335DD1}"/>
              </a:ext>
            </a:extLst>
          </p:cNvPr>
          <p:cNvSpPr>
            <a:spLocks noGrp="1" noChangeArrowheads="1"/>
          </p:cNvSpPr>
          <p:nvPr>
            <p:ph type="title"/>
          </p:nvPr>
        </p:nvSpPr>
        <p:spPr>
          <a:xfrm>
            <a:off x="685800" y="457200"/>
            <a:ext cx="7772400" cy="1143000"/>
          </a:xfrm>
        </p:spPr>
        <p:txBody>
          <a:bodyPr/>
          <a:lstStyle/>
          <a:p>
            <a:r>
              <a:rPr lang="en-US" altLang="en-US" dirty="0">
                <a:solidFill>
                  <a:srgbClr val="0070C0"/>
                </a:solidFill>
              </a:rPr>
              <a:t>Presentation Overview</a:t>
            </a:r>
          </a:p>
        </p:txBody>
      </p:sp>
      <p:sp>
        <p:nvSpPr>
          <p:cNvPr id="29699" name="Rectangle 3">
            <a:extLst>
              <a:ext uri="{FF2B5EF4-FFF2-40B4-BE49-F238E27FC236}">
                <a16:creationId xmlns:a16="http://schemas.microsoft.com/office/drawing/2014/main" id="{311C870D-E954-4635-92CA-BBFDF790DC82}"/>
              </a:ext>
            </a:extLst>
          </p:cNvPr>
          <p:cNvSpPr>
            <a:spLocks noGrp="1" noChangeArrowheads="1"/>
          </p:cNvSpPr>
          <p:nvPr>
            <p:ph idx="1"/>
          </p:nvPr>
        </p:nvSpPr>
        <p:spPr>
          <a:xfrm>
            <a:off x="533400" y="1447800"/>
            <a:ext cx="7848600" cy="3810000"/>
          </a:xfrm>
        </p:spPr>
        <p:txBody>
          <a:bodyPr/>
          <a:lstStyle/>
          <a:p>
            <a:pPr>
              <a:lnSpc>
                <a:spcPct val="90000"/>
              </a:lnSpc>
              <a:buClr>
                <a:srgbClr val="0070C0"/>
              </a:buClr>
            </a:pPr>
            <a:r>
              <a:rPr lang="en-US" altLang="en-US" dirty="0">
                <a:cs typeface="Arial" panose="020B0604020202020204" pitchFamily="34" charset="0"/>
              </a:rPr>
              <a:t>Tell us what the company does</a:t>
            </a:r>
          </a:p>
          <a:p>
            <a:pPr>
              <a:lnSpc>
                <a:spcPct val="90000"/>
              </a:lnSpc>
              <a:buClr>
                <a:srgbClr val="0070C0"/>
              </a:buClr>
            </a:pPr>
            <a:r>
              <a:rPr lang="en-US" altLang="en-US" dirty="0">
                <a:cs typeface="Arial" panose="020B0604020202020204" pitchFamily="34" charset="0"/>
              </a:rPr>
              <a:t>Sell the value proposition to the customer</a:t>
            </a:r>
          </a:p>
          <a:p>
            <a:pPr>
              <a:lnSpc>
                <a:spcPct val="90000"/>
              </a:lnSpc>
              <a:buClr>
                <a:srgbClr val="0070C0"/>
              </a:buClr>
            </a:pPr>
            <a:r>
              <a:rPr lang="en-US" altLang="en-US" dirty="0">
                <a:cs typeface="Arial" panose="020B0604020202020204" pitchFamily="34" charset="0"/>
              </a:rPr>
              <a:t>Logically explain the go-to- market strategy, defendable IP/ barriers to entry</a:t>
            </a:r>
          </a:p>
          <a:p>
            <a:pPr>
              <a:lnSpc>
                <a:spcPct val="90000"/>
              </a:lnSpc>
              <a:buClr>
                <a:srgbClr val="0070C0"/>
              </a:buClr>
            </a:pPr>
            <a:r>
              <a:rPr lang="en-US" altLang="en-US" dirty="0">
                <a:cs typeface="Arial" panose="020B0604020202020204" pitchFamily="34" charset="0"/>
              </a:rPr>
              <a:t>Sell us on the team, why your people will make the company successful?</a:t>
            </a:r>
          </a:p>
          <a:p>
            <a:pPr>
              <a:lnSpc>
                <a:spcPct val="90000"/>
              </a:lnSpc>
              <a:buClr>
                <a:srgbClr val="0070C0"/>
              </a:buClr>
            </a:pPr>
            <a:r>
              <a:rPr lang="en-US" altLang="en-US" dirty="0">
                <a:cs typeface="Arial" panose="020B0604020202020204" pitchFamily="34" charset="0"/>
              </a:rPr>
              <a:t>Let us know what the deal is (investment to date, </a:t>
            </a:r>
            <a:r>
              <a:rPr lang="en-US" altLang="en-US" dirty="0" err="1">
                <a:cs typeface="Arial" panose="020B0604020202020204" pitchFamily="34" charset="0"/>
              </a:rPr>
              <a:t>premoney</a:t>
            </a:r>
            <a:r>
              <a:rPr lang="en-US" altLang="en-US" dirty="0">
                <a:cs typeface="Arial" panose="020B0604020202020204" pitchFamily="34" charset="0"/>
              </a:rPr>
              <a:t> valuation range, funds sought and a summary use of proceeds or milestones to be achieved).</a:t>
            </a:r>
          </a:p>
        </p:txBody>
      </p:sp>
      <p:sp>
        <p:nvSpPr>
          <p:cNvPr id="2" name="TextBox 1">
            <a:extLst>
              <a:ext uri="{FF2B5EF4-FFF2-40B4-BE49-F238E27FC236}">
                <a16:creationId xmlns:a16="http://schemas.microsoft.com/office/drawing/2014/main" id="{08411D42-5E97-4E2F-AE45-0DB8A17EF7FE}"/>
              </a:ext>
            </a:extLst>
          </p:cNvPr>
          <p:cNvSpPr txBox="1"/>
          <p:nvPr/>
        </p:nvSpPr>
        <p:spPr>
          <a:xfrm>
            <a:off x="7543800" y="6248400"/>
            <a:ext cx="184731" cy="461665"/>
          </a:xfrm>
          <a:prstGeom prst="rect">
            <a:avLst/>
          </a:prstGeom>
          <a:noFill/>
        </p:spPr>
        <p:txBody>
          <a:bodyPr wrap="none" rtlCol="0">
            <a:spAutoFit/>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7B78ACD5-2468-4CD2-BBC5-8D151E88F339}"/>
              </a:ext>
            </a:extLst>
          </p:cNvPr>
          <p:cNvSpPr>
            <a:spLocks noGrp="1" noChangeArrowheads="1"/>
          </p:cNvSpPr>
          <p:nvPr>
            <p:ph type="title"/>
          </p:nvPr>
        </p:nvSpPr>
        <p:spPr/>
        <p:txBody>
          <a:bodyPr/>
          <a:lstStyle/>
          <a:p>
            <a:r>
              <a:rPr lang="en-US" altLang="en-US" dirty="0">
                <a:solidFill>
                  <a:srgbClr val="0070C0"/>
                </a:solidFill>
              </a:rPr>
              <a:t>What Your Company Does</a:t>
            </a:r>
          </a:p>
        </p:txBody>
      </p:sp>
      <p:sp>
        <p:nvSpPr>
          <p:cNvPr id="51203" name="Rectangle 3">
            <a:extLst>
              <a:ext uri="{FF2B5EF4-FFF2-40B4-BE49-F238E27FC236}">
                <a16:creationId xmlns:a16="http://schemas.microsoft.com/office/drawing/2014/main" id="{9FC6AD28-6663-47F2-B96E-B2CAD4500F5D}"/>
              </a:ext>
            </a:extLst>
          </p:cNvPr>
          <p:cNvSpPr>
            <a:spLocks noGrp="1" noChangeArrowheads="1"/>
          </p:cNvSpPr>
          <p:nvPr>
            <p:ph idx="1"/>
          </p:nvPr>
        </p:nvSpPr>
        <p:spPr/>
        <p:txBody>
          <a:bodyPr/>
          <a:lstStyle/>
          <a:p>
            <a:pPr>
              <a:buClr>
                <a:srgbClr val="0070C0"/>
              </a:buClr>
            </a:pPr>
            <a:r>
              <a:rPr lang="en-US" altLang="en-US" dirty="0"/>
              <a:t>Short, to-the point, description of what your company does or intends to do.</a:t>
            </a:r>
          </a:p>
          <a:p>
            <a:pPr>
              <a:buClr>
                <a:srgbClr val="0070C0"/>
              </a:buClr>
            </a:pPr>
            <a:r>
              <a:rPr lang="en-US" altLang="en-US" dirty="0"/>
              <a:t>This can include screenshots of your product…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28879E8-3D3D-442B-9A0F-2904E98D9A91}"/>
              </a:ext>
            </a:extLst>
          </p:cNvPr>
          <p:cNvSpPr>
            <a:spLocks noGrp="1" noChangeArrowheads="1"/>
          </p:cNvSpPr>
          <p:nvPr>
            <p:ph type="title"/>
          </p:nvPr>
        </p:nvSpPr>
        <p:spPr/>
        <p:txBody>
          <a:bodyPr/>
          <a:lstStyle/>
          <a:p>
            <a:r>
              <a:rPr lang="en-US" altLang="en-US" dirty="0">
                <a:solidFill>
                  <a:srgbClr val="0070C0"/>
                </a:solidFill>
              </a:rPr>
              <a:t>Market Need &amp; Opportunity</a:t>
            </a:r>
          </a:p>
        </p:txBody>
      </p:sp>
      <p:sp>
        <p:nvSpPr>
          <p:cNvPr id="31747" name="Rectangle 3">
            <a:extLst>
              <a:ext uri="{FF2B5EF4-FFF2-40B4-BE49-F238E27FC236}">
                <a16:creationId xmlns:a16="http://schemas.microsoft.com/office/drawing/2014/main" id="{09C3DD23-BB23-401C-BB9D-1223020BCCA1}"/>
              </a:ext>
            </a:extLst>
          </p:cNvPr>
          <p:cNvSpPr>
            <a:spLocks noGrp="1" noChangeArrowheads="1"/>
          </p:cNvSpPr>
          <p:nvPr>
            <p:ph idx="1"/>
          </p:nvPr>
        </p:nvSpPr>
        <p:spPr/>
        <p:txBody>
          <a:bodyPr/>
          <a:lstStyle/>
          <a:p>
            <a:pPr>
              <a:lnSpc>
                <a:spcPct val="90000"/>
              </a:lnSpc>
              <a:buClr>
                <a:srgbClr val="0070C0"/>
              </a:buClr>
            </a:pPr>
            <a:r>
              <a:rPr lang="en-US" altLang="en-US" sz="2800" dirty="0"/>
              <a:t>Why will customers want this product or service?</a:t>
            </a:r>
          </a:p>
          <a:p>
            <a:pPr>
              <a:lnSpc>
                <a:spcPct val="90000"/>
              </a:lnSpc>
              <a:buClr>
                <a:srgbClr val="0070C0"/>
              </a:buClr>
            </a:pPr>
            <a:r>
              <a:rPr lang="en-US" altLang="en-US" sz="2800" dirty="0"/>
              <a:t>How large is the market that your company is expecting to enter?</a:t>
            </a:r>
          </a:p>
          <a:p>
            <a:pPr>
              <a:lnSpc>
                <a:spcPct val="90000"/>
              </a:lnSpc>
              <a:buClr>
                <a:srgbClr val="0070C0"/>
              </a:buClr>
            </a:pPr>
            <a:r>
              <a:rPr lang="en-US" altLang="en-US" sz="2800" dirty="0"/>
              <a:t>Is the market growing, stagnant, unknown, declining?</a:t>
            </a:r>
          </a:p>
          <a:p>
            <a:pPr marL="0" indent="0">
              <a:lnSpc>
                <a:spcPct val="90000"/>
              </a:lnSpc>
              <a:buClr>
                <a:srgbClr val="0070C0"/>
              </a:buClr>
              <a:buNone/>
            </a:pPr>
            <a:r>
              <a:rPr lang="en-US" altLang="en-US" sz="2800" dirty="0"/>
              <a:t>In XXXX years, what percentage of that market do you realistically think your company is capable of capturing</a:t>
            </a:r>
          </a:p>
          <a:p>
            <a:pPr lvl="1">
              <a:lnSpc>
                <a:spcPct val="90000"/>
              </a:lnSpc>
              <a:buClr>
                <a:srgbClr val="0070C0"/>
              </a:buClr>
            </a:pPr>
            <a:r>
              <a:rPr lang="en-US" altLang="en-US" sz="2400" dirty="0"/>
              <a:t>Based on what assumptions? </a:t>
            </a:r>
          </a:p>
          <a:p>
            <a:pPr>
              <a:lnSpc>
                <a:spcPct val="90000"/>
              </a:lnSpc>
              <a:buFont typeface="Wingdings" panose="05000000000000000000" pitchFamily="2" charset="2"/>
              <a:buNone/>
            </a:pPr>
            <a:endParaRPr lang="en-US"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35A9235-307E-415E-834C-B08D20D1B42C}"/>
              </a:ext>
            </a:extLst>
          </p:cNvPr>
          <p:cNvSpPr>
            <a:spLocks noGrp="1" noChangeArrowheads="1"/>
          </p:cNvSpPr>
          <p:nvPr>
            <p:ph type="title"/>
          </p:nvPr>
        </p:nvSpPr>
        <p:spPr/>
        <p:txBody>
          <a:bodyPr/>
          <a:lstStyle/>
          <a:p>
            <a:r>
              <a:rPr lang="en-US" altLang="en-US" dirty="0">
                <a:solidFill>
                  <a:srgbClr val="0070C0"/>
                </a:solidFill>
              </a:rPr>
              <a:t>Product Development Stage </a:t>
            </a:r>
            <a:r>
              <a:rPr lang="en-US" altLang="en-US" sz="2800" dirty="0">
                <a:solidFill>
                  <a:srgbClr val="0070C0"/>
                </a:solidFill>
              </a:rPr>
              <a:t>(optional slide – may be condensed onto another slide)</a:t>
            </a:r>
          </a:p>
        </p:txBody>
      </p:sp>
      <p:sp>
        <p:nvSpPr>
          <p:cNvPr id="44035" name="Rectangle 3">
            <a:extLst>
              <a:ext uri="{FF2B5EF4-FFF2-40B4-BE49-F238E27FC236}">
                <a16:creationId xmlns:a16="http://schemas.microsoft.com/office/drawing/2014/main" id="{496D81FB-5C6A-4ED1-9A05-8CB3538FBFB7}"/>
              </a:ext>
            </a:extLst>
          </p:cNvPr>
          <p:cNvSpPr>
            <a:spLocks noGrp="1" noChangeArrowheads="1"/>
          </p:cNvSpPr>
          <p:nvPr>
            <p:ph idx="1"/>
          </p:nvPr>
        </p:nvSpPr>
        <p:spPr>
          <a:xfrm>
            <a:off x="685800" y="1981200"/>
            <a:ext cx="8229600" cy="3810000"/>
          </a:xfrm>
        </p:spPr>
        <p:txBody>
          <a:bodyPr/>
          <a:lstStyle/>
          <a:p>
            <a:pPr>
              <a:buClr>
                <a:srgbClr val="0070C0"/>
              </a:buClr>
            </a:pPr>
            <a:r>
              <a:rPr lang="en-US" altLang="en-US" dirty="0"/>
              <a:t>Still needs to be designed/ developed?</a:t>
            </a:r>
          </a:p>
          <a:p>
            <a:pPr>
              <a:buClr>
                <a:srgbClr val="0070C0"/>
              </a:buClr>
            </a:pPr>
            <a:r>
              <a:rPr lang="en-US" altLang="en-US" dirty="0"/>
              <a:t>Designed, needs to be manufactured?</a:t>
            </a:r>
          </a:p>
          <a:p>
            <a:pPr>
              <a:buClr>
                <a:srgbClr val="0070C0"/>
              </a:buClr>
            </a:pPr>
            <a:r>
              <a:rPr lang="en-US" altLang="en-US" dirty="0"/>
              <a:t>Beta versions?</a:t>
            </a:r>
          </a:p>
          <a:p>
            <a:pPr>
              <a:buClr>
                <a:srgbClr val="0070C0"/>
              </a:buClr>
            </a:pPr>
            <a:r>
              <a:rPr lang="en-US" altLang="en-US" dirty="0"/>
              <a:t>Ready for sale, needs to be marketed and sold?</a:t>
            </a:r>
          </a:p>
          <a:p>
            <a:pPr>
              <a:buClr>
                <a:srgbClr val="0070C0"/>
              </a:buClr>
            </a:pPr>
            <a:r>
              <a:rPr lang="en-US" altLang="en-US" dirty="0"/>
              <a:t>(Please elaborate)</a:t>
            </a:r>
          </a:p>
          <a:p>
            <a:pPr lvl="1">
              <a:buFont typeface="Wingdings" panose="05000000000000000000" pitchFamily="2" charset="2"/>
              <a:buNone/>
            </a:pPr>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AD954A5-0531-4A89-8BB9-5F0399F4E930}"/>
              </a:ext>
            </a:extLst>
          </p:cNvPr>
          <p:cNvSpPr>
            <a:spLocks noGrp="1" noChangeArrowheads="1"/>
          </p:cNvSpPr>
          <p:nvPr>
            <p:ph type="title"/>
          </p:nvPr>
        </p:nvSpPr>
        <p:spPr/>
        <p:txBody>
          <a:bodyPr/>
          <a:lstStyle/>
          <a:p>
            <a:r>
              <a:rPr lang="en-US" altLang="en-US" dirty="0">
                <a:solidFill>
                  <a:srgbClr val="00B0F0"/>
                </a:solidFill>
              </a:rPr>
              <a:t>Competitors</a:t>
            </a:r>
          </a:p>
        </p:txBody>
      </p:sp>
      <p:sp>
        <p:nvSpPr>
          <p:cNvPr id="33795" name="Rectangle 3">
            <a:extLst>
              <a:ext uri="{FF2B5EF4-FFF2-40B4-BE49-F238E27FC236}">
                <a16:creationId xmlns:a16="http://schemas.microsoft.com/office/drawing/2014/main" id="{3AA54CE7-19BE-4205-A451-D70DEEF9C9AB}"/>
              </a:ext>
            </a:extLst>
          </p:cNvPr>
          <p:cNvSpPr>
            <a:spLocks noGrp="1" noChangeArrowheads="1"/>
          </p:cNvSpPr>
          <p:nvPr>
            <p:ph idx="1"/>
          </p:nvPr>
        </p:nvSpPr>
        <p:spPr/>
        <p:txBody>
          <a:bodyPr/>
          <a:lstStyle/>
          <a:p>
            <a:pPr marL="0" indent="0">
              <a:buClr>
                <a:srgbClr val="0070C0"/>
              </a:buClr>
              <a:buNone/>
            </a:pPr>
            <a:r>
              <a:rPr lang="en-US" altLang="en-US" dirty="0"/>
              <a:t>Does your company have competitors? If so, describe what they are doing and why/how your company is doing something similar at a lower cost or better performance OR how your company is differentiated and why your company has the better solution to fill the market needs?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C81B3BF-86F3-4962-8F17-933298990AF3}"/>
              </a:ext>
            </a:extLst>
          </p:cNvPr>
          <p:cNvSpPr>
            <a:spLocks noGrp="1" noChangeArrowheads="1"/>
          </p:cNvSpPr>
          <p:nvPr>
            <p:ph type="title"/>
          </p:nvPr>
        </p:nvSpPr>
        <p:spPr/>
        <p:txBody>
          <a:bodyPr/>
          <a:lstStyle/>
          <a:p>
            <a:r>
              <a:rPr lang="en-US" altLang="en-US" dirty="0">
                <a:solidFill>
                  <a:srgbClr val="00B0F0"/>
                </a:solidFill>
              </a:rPr>
              <a:t>Competitive Advantage</a:t>
            </a:r>
          </a:p>
        </p:txBody>
      </p:sp>
      <p:sp>
        <p:nvSpPr>
          <p:cNvPr id="32771" name="Rectangle 3">
            <a:extLst>
              <a:ext uri="{FF2B5EF4-FFF2-40B4-BE49-F238E27FC236}">
                <a16:creationId xmlns:a16="http://schemas.microsoft.com/office/drawing/2014/main" id="{5C1A0633-DDAB-4FFD-AAB4-D830E04C1F9B}"/>
              </a:ext>
            </a:extLst>
          </p:cNvPr>
          <p:cNvSpPr>
            <a:spLocks noGrp="1" noChangeArrowheads="1"/>
          </p:cNvSpPr>
          <p:nvPr>
            <p:ph idx="1"/>
          </p:nvPr>
        </p:nvSpPr>
        <p:spPr>
          <a:xfrm>
            <a:off x="685800" y="1981200"/>
            <a:ext cx="8153400" cy="3810000"/>
          </a:xfrm>
        </p:spPr>
        <p:txBody>
          <a:bodyPr/>
          <a:lstStyle/>
          <a:p>
            <a:pPr>
              <a:lnSpc>
                <a:spcPct val="90000"/>
              </a:lnSpc>
              <a:buClr>
                <a:srgbClr val="0070C0"/>
              </a:buClr>
            </a:pPr>
            <a:r>
              <a:rPr lang="en-US" altLang="en-US" dirty="0"/>
              <a:t>Defendable IP?</a:t>
            </a:r>
          </a:p>
          <a:p>
            <a:pPr>
              <a:lnSpc>
                <a:spcPct val="90000"/>
              </a:lnSpc>
              <a:buClr>
                <a:srgbClr val="0070C0"/>
              </a:buClr>
            </a:pPr>
            <a:r>
              <a:rPr lang="en-US" altLang="en-US" dirty="0"/>
              <a:t>Pervasive Market?</a:t>
            </a:r>
          </a:p>
          <a:p>
            <a:pPr>
              <a:lnSpc>
                <a:spcPct val="90000"/>
              </a:lnSpc>
              <a:buClr>
                <a:srgbClr val="0070C0"/>
              </a:buClr>
            </a:pPr>
            <a:r>
              <a:rPr lang="en-US" altLang="en-US" dirty="0"/>
              <a:t>Strong Management Team?</a:t>
            </a:r>
          </a:p>
          <a:p>
            <a:pPr>
              <a:lnSpc>
                <a:spcPct val="90000"/>
              </a:lnSpc>
              <a:buClr>
                <a:srgbClr val="0070C0"/>
              </a:buClr>
            </a:pPr>
            <a:r>
              <a:rPr lang="en-US" altLang="en-US" dirty="0"/>
              <a:t>Have Done this Before with similar company?</a:t>
            </a:r>
          </a:p>
          <a:p>
            <a:pPr>
              <a:lnSpc>
                <a:spcPct val="90000"/>
              </a:lnSpc>
              <a:buClr>
                <a:srgbClr val="0070C0"/>
              </a:buClr>
            </a:pPr>
            <a:r>
              <a:rPr lang="en-US" altLang="en-US" dirty="0"/>
              <a:t>Unique knowledge of marketplace?</a:t>
            </a:r>
          </a:p>
          <a:p>
            <a:pPr>
              <a:lnSpc>
                <a:spcPct val="90000"/>
              </a:lnSpc>
              <a:buClr>
                <a:srgbClr val="0070C0"/>
              </a:buClr>
            </a:pPr>
            <a:r>
              <a:rPr lang="en-US" altLang="en-US" dirty="0" err="1"/>
              <a:t>Etc</a:t>
            </a:r>
            <a:r>
              <a:rPr lang="en-US" alt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B590BD3-550A-45C0-9D1E-2F7A7743EC08}"/>
              </a:ext>
            </a:extLst>
          </p:cNvPr>
          <p:cNvSpPr>
            <a:spLocks noGrp="1" noChangeArrowheads="1"/>
          </p:cNvSpPr>
          <p:nvPr>
            <p:ph type="title"/>
          </p:nvPr>
        </p:nvSpPr>
        <p:spPr/>
        <p:txBody>
          <a:bodyPr/>
          <a:lstStyle/>
          <a:p>
            <a:r>
              <a:rPr lang="en-US" altLang="en-US" dirty="0">
                <a:solidFill>
                  <a:srgbClr val="00B0F0"/>
                </a:solidFill>
              </a:rPr>
              <a:t>Customer Value Proposition</a:t>
            </a:r>
          </a:p>
        </p:txBody>
      </p:sp>
      <p:sp>
        <p:nvSpPr>
          <p:cNvPr id="47107" name="Rectangle 3">
            <a:extLst>
              <a:ext uri="{FF2B5EF4-FFF2-40B4-BE49-F238E27FC236}">
                <a16:creationId xmlns:a16="http://schemas.microsoft.com/office/drawing/2014/main" id="{D783042A-ACAA-4641-999A-44942C0C36FD}"/>
              </a:ext>
            </a:extLst>
          </p:cNvPr>
          <p:cNvSpPr>
            <a:spLocks noGrp="1" noChangeArrowheads="1"/>
          </p:cNvSpPr>
          <p:nvPr>
            <p:ph idx="1"/>
          </p:nvPr>
        </p:nvSpPr>
        <p:spPr/>
        <p:txBody>
          <a:bodyPr/>
          <a:lstStyle/>
          <a:p>
            <a:pPr marL="0" indent="0">
              <a:lnSpc>
                <a:spcPct val="90000"/>
              </a:lnSpc>
              <a:buClr>
                <a:srgbClr val="0070C0"/>
              </a:buClr>
              <a:buNone/>
            </a:pPr>
            <a:r>
              <a:rPr lang="en-US" altLang="en-US" sz="2800" dirty="0"/>
              <a:t>Why exactly a customer will want this product over those that exist in the market?</a:t>
            </a:r>
          </a:p>
          <a:p>
            <a:pPr lvl="1">
              <a:lnSpc>
                <a:spcPct val="90000"/>
              </a:lnSpc>
              <a:buClr>
                <a:srgbClr val="0070C0"/>
              </a:buClr>
            </a:pPr>
            <a:r>
              <a:rPr lang="en-US" altLang="en-US" sz="2400" dirty="0"/>
              <a:t>Smaller?</a:t>
            </a:r>
          </a:p>
          <a:p>
            <a:pPr lvl="1">
              <a:lnSpc>
                <a:spcPct val="90000"/>
              </a:lnSpc>
              <a:buClr>
                <a:srgbClr val="0070C0"/>
              </a:buClr>
            </a:pPr>
            <a:r>
              <a:rPr lang="en-US" altLang="en-US" sz="2400" dirty="0"/>
              <a:t>Cheaper?</a:t>
            </a:r>
          </a:p>
          <a:p>
            <a:pPr lvl="1">
              <a:lnSpc>
                <a:spcPct val="90000"/>
              </a:lnSpc>
              <a:buClr>
                <a:srgbClr val="0070C0"/>
              </a:buClr>
            </a:pPr>
            <a:r>
              <a:rPr lang="en-US" altLang="en-US" sz="2400" dirty="0"/>
              <a:t>Better?</a:t>
            </a:r>
          </a:p>
          <a:p>
            <a:pPr lvl="1">
              <a:lnSpc>
                <a:spcPct val="90000"/>
              </a:lnSpc>
              <a:buClr>
                <a:srgbClr val="0070C0"/>
              </a:buClr>
            </a:pPr>
            <a:r>
              <a:rPr lang="en-US" altLang="en-US" sz="2400" dirty="0"/>
              <a:t>Faster?</a:t>
            </a:r>
          </a:p>
          <a:p>
            <a:pPr lvl="1">
              <a:lnSpc>
                <a:spcPct val="90000"/>
              </a:lnSpc>
              <a:buClr>
                <a:srgbClr val="0070C0"/>
              </a:buClr>
            </a:pPr>
            <a:r>
              <a:rPr lang="en-US" altLang="en-US" sz="2400" dirty="0"/>
              <a:t>New innovation?</a:t>
            </a:r>
          </a:p>
          <a:p>
            <a:pPr lvl="1">
              <a:lnSpc>
                <a:spcPct val="90000"/>
              </a:lnSpc>
              <a:buClr>
                <a:srgbClr val="0070C0"/>
              </a:buClr>
            </a:pPr>
            <a:r>
              <a:rPr lang="en-US" altLang="en-US" sz="2400" dirty="0"/>
              <a:t>Combination of Above? </a:t>
            </a:r>
            <a:r>
              <a:rPr lang="en-US" altLang="en-US" sz="2400" dirty="0" err="1"/>
              <a:t>Etc</a:t>
            </a:r>
            <a:r>
              <a:rPr lang="en-US" altLang="en-US" sz="2400" dirty="0"/>
              <a:t>….</a:t>
            </a:r>
          </a:p>
          <a:p>
            <a:pPr lvl="1">
              <a:lnSpc>
                <a:spcPct val="90000"/>
              </a:lnSpc>
              <a:buClr>
                <a:srgbClr val="0070C0"/>
              </a:buClr>
            </a:pPr>
            <a:r>
              <a:rPr lang="en-US" altLang="en-US" sz="2400" dirty="0"/>
              <a:t>Will your product or service become ubiquitous or lead your market and why?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60CA584-F83C-478B-A0FD-931CCE1B626C}"/>
              </a:ext>
            </a:extLst>
          </p:cNvPr>
          <p:cNvSpPr>
            <a:spLocks noGrp="1" noChangeArrowheads="1"/>
          </p:cNvSpPr>
          <p:nvPr>
            <p:ph type="title"/>
          </p:nvPr>
        </p:nvSpPr>
        <p:spPr/>
        <p:txBody>
          <a:bodyPr/>
          <a:lstStyle/>
          <a:p>
            <a:r>
              <a:rPr lang="en-US" altLang="en-US" dirty="0">
                <a:solidFill>
                  <a:srgbClr val="00B0F0"/>
                </a:solidFill>
              </a:rPr>
              <a:t>IP Position or Traction (optional slide)</a:t>
            </a:r>
          </a:p>
        </p:txBody>
      </p:sp>
      <p:sp>
        <p:nvSpPr>
          <p:cNvPr id="34819" name="Rectangle 3">
            <a:extLst>
              <a:ext uri="{FF2B5EF4-FFF2-40B4-BE49-F238E27FC236}">
                <a16:creationId xmlns:a16="http://schemas.microsoft.com/office/drawing/2014/main" id="{6B3388F9-010B-44EF-BB30-BE1B00EE64D0}"/>
              </a:ext>
            </a:extLst>
          </p:cNvPr>
          <p:cNvSpPr>
            <a:spLocks noGrp="1" noChangeArrowheads="1"/>
          </p:cNvSpPr>
          <p:nvPr>
            <p:ph idx="1"/>
          </p:nvPr>
        </p:nvSpPr>
        <p:spPr/>
        <p:txBody>
          <a:bodyPr/>
          <a:lstStyle/>
          <a:p>
            <a:pPr>
              <a:buClr>
                <a:srgbClr val="0070C0"/>
              </a:buClr>
            </a:pPr>
            <a:r>
              <a:rPr lang="en-US" altLang="en-US" dirty="0"/>
              <a:t>Has your company issued patents? </a:t>
            </a:r>
          </a:p>
          <a:p>
            <a:pPr lvl="1">
              <a:buClr>
                <a:srgbClr val="0070C0"/>
              </a:buClr>
            </a:pPr>
            <a:r>
              <a:rPr lang="en-US" altLang="en-US" dirty="0"/>
              <a:t>How Many? What do they cover?</a:t>
            </a:r>
          </a:p>
          <a:p>
            <a:pPr lvl="1">
              <a:buClr>
                <a:srgbClr val="0070C0"/>
              </a:buClr>
            </a:pPr>
            <a:r>
              <a:rPr lang="en-US" altLang="en-US" dirty="0"/>
              <a:t>Are they provisional, pending, etc.? </a:t>
            </a:r>
          </a:p>
          <a:p>
            <a:pPr>
              <a:buClr>
                <a:srgbClr val="0070C0"/>
              </a:buClr>
            </a:pPr>
            <a:r>
              <a:rPr lang="en-US" altLang="en-US" dirty="0"/>
              <a:t>When does patent counsel think they will be issued?</a:t>
            </a:r>
          </a:p>
          <a:p>
            <a:pPr>
              <a:buClr>
                <a:srgbClr val="0070C0"/>
              </a:buClr>
            </a:pPr>
            <a:r>
              <a:rPr lang="en-US" altLang="en-US" dirty="0"/>
              <a:t>Are you planning to issue additional IP or do you have other barriers to entry? </a:t>
            </a:r>
            <a:r>
              <a:rPr lang="en-US" altLang="en-US" i="1" dirty="0"/>
              <a:t>Elaborate.</a:t>
            </a:r>
          </a:p>
        </p:txBody>
      </p:sp>
    </p:spTree>
  </p:cSld>
  <p:clrMapOvr>
    <a:masterClrMapping/>
  </p:clrMapOvr>
</p:sld>
</file>

<file path=ppt/theme/theme1.xml><?xml version="1.0" encoding="utf-8"?>
<a:theme xmlns:a="http://schemas.openxmlformats.org/drawingml/2006/main" name="Soaring">
  <a:themeElements>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138</TotalTime>
  <Words>568</Words>
  <Application>Microsoft Office PowerPoint</Application>
  <PresentationFormat>On-screen Show (4:3)</PresentationFormat>
  <Paragraphs>67</Paragraphs>
  <Slides>15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0" baseType="lpstr">
      <vt:lpstr>Times New Roman</vt:lpstr>
      <vt:lpstr>Arial</vt:lpstr>
      <vt:lpstr>Wingdings</vt:lpstr>
      <vt:lpstr>Soaring</vt:lpstr>
      <vt:lpstr>Microsoft Graph 2000 Chart</vt:lpstr>
      <vt:lpstr>Investor Presentation Template</vt:lpstr>
      <vt:lpstr>Presentation Overview</vt:lpstr>
      <vt:lpstr>What Your Company Does</vt:lpstr>
      <vt:lpstr>Market Need &amp; Opportunity</vt:lpstr>
      <vt:lpstr>Product Development Stage (optional slide – may be condensed onto another slide)</vt:lpstr>
      <vt:lpstr>Competitors</vt:lpstr>
      <vt:lpstr>Competitive Advantage</vt:lpstr>
      <vt:lpstr>Customer Value Proposition</vt:lpstr>
      <vt:lpstr>IP Position or Traction (optional slide)</vt:lpstr>
      <vt:lpstr>Go to Market Strategy/ Plan</vt:lpstr>
      <vt:lpstr>Market Traction,  Progress Made?</vt:lpstr>
      <vt:lpstr>Management Team or Relevant Experience</vt:lpstr>
      <vt:lpstr>Immediate Needs of the Company, If Any (optional slide)</vt:lpstr>
      <vt:lpstr>Financial Projections</vt:lpstr>
      <vt:lpstr>The Deal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Investor Presentation Template</dc:title>
  <dc:creator>Thomas Crowder</dc:creator>
  <cp:lastModifiedBy>NBA Inspiron</cp:lastModifiedBy>
  <cp:revision>19</cp:revision>
  <cp:lastPrinted>1601-01-01T00:00:00Z</cp:lastPrinted>
  <dcterms:created xsi:type="dcterms:W3CDTF">2004-01-22T20:18:18Z</dcterms:created>
  <dcterms:modified xsi:type="dcterms:W3CDTF">2019-01-25T00:13:02Z</dcterms:modified>
</cp:coreProperties>
</file>